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4" r:id="rId2"/>
    <p:sldMasterId id="2147483866" r:id="rId3"/>
    <p:sldMasterId id="2147483897" r:id="rId4"/>
  </p:sldMasterIdLst>
  <p:notesMasterIdLst>
    <p:notesMasterId r:id="rId14"/>
  </p:notesMasterIdLst>
  <p:sldIdLst>
    <p:sldId id="269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00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798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197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592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6984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379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777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172" algn="l" defTabSz="9107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7" d="100"/>
          <a:sy n="67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BD0AB-DF07-42E6-823B-D84BC09212B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F5F-893C-42C6-B011-571B93811E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9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00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798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197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592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6984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379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777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172" algn="l" defTabSz="910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83C00-6AEC-4D0F-818A-96408032E12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262063" y="990600"/>
            <a:ext cx="4333875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z="700" smtClean="0">
                <a:solidFill>
                  <a:srgbClr val="1D1D1D"/>
                </a:solidFill>
                <a:latin typeface="Arial"/>
              </a:rPr>
              <a:t>Titel: sdv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nl-NL" sz="700" smtClean="0">
                <a:solidFill>
                  <a:srgbClr val="1D1D1D"/>
                </a:solidFill>
                <a:latin typeface="Arial"/>
              </a:rPr>
              <a:t>Datum: 21-9-2015 00:00:00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nl-NL" sz="900" smtClean="0">
                <a:solidFill>
                  <a:srgbClr val="1D1D1D"/>
                </a:solidFill>
                <a:latin typeface="Arial"/>
              </a:rPr>
              <a:pPr/>
              <a:t>2</a:t>
            </a:fld>
            <a:endParaRPr lang="nl-NL" sz="900" dirty="0">
              <a:solidFill>
                <a:srgbClr val="1D1D1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81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262063" y="990600"/>
            <a:ext cx="4333875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z="700" smtClean="0">
                <a:solidFill>
                  <a:srgbClr val="1D1D1D"/>
                </a:solidFill>
                <a:latin typeface="Arial"/>
              </a:rPr>
              <a:t>Titel: sdv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nl-NL" sz="700" smtClean="0">
                <a:solidFill>
                  <a:srgbClr val="1D1D1D"/>
                </a:solidFill>
                <a:latin typeface="Arial"/>
              </a:rPr>
              <a:t>Datum: 21-9-2015 00:00:00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nl-NL" sz="900" smtClean="0">
                <a:solidFill>
                  <a:srgbClr val="1D1D1D"/>
                </a:solidFill>
                <a:latin typeface="Arial"/>
              </a:rPr>
              <a:pPr/>
              <a:t>4</a:t>
            </a:fld>
            <a:endParaRPr lang="nl-NL" sz="900" dirty="0">
              <a:solidFill>
                <a:srgbClr val="1D1D1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262063" y="990600"/>
            <a:ext cx="4333875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z="700" smtClean="0">
                <a:solidFill>
                  <a:srgbClr val="1D1D1D"/>
                </a:solidFill>
                <a:latin typeface="Arial"/>
              </a:rPr>
              <a:t>Titel: sdv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nl-NL" sz="700" smtClean="0">
                <a:solidFill>
                  <a:srgbClr val="1D1D1D"/>
                </a:solidFill>
                <a:latin typeface="Arial"/>
              </a:rPr>
              <a:t>Datum: 21-9-2015 00:00:00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nl-NL" sz="900" smtClean="0">
                <a:solidFill>
                  <a:srgbClr val="1D1D1D"/>
                </a:solidFill>
                <a:latin typeface="Arial"/>
              </a:rPr>
              <a:pPr/>
              <a:t>5</a:t>
            </a:fld>
            <a:endParaRPr lang="nl-NL" sz="900" dirty="0">
              <a:solidFill>
                <a:srgbClr val="1D1D1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0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262063" y="990600"/>
            <a:ext cx="4333875" cy="32496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z="700" smtClean="0">
                <a:solidFill>
                  <a:srgbClr val="1D1D1D"/>
                </a:solidFill>
                <a:latin typeface="Arial"/>
              </a:rPr>
              <a:t>Titel: sdv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r>
              <a:rPr lang="nl-NL" sz="700" smtClean="0">
                <a:solidFill>
                  <a:srgbClr val="1D1D1D"/>
                </a:solidFill>
                <a:latin typeface="Arial"/>
              </a:rPr>
              <a:t>Datum: 21-9-2015 00:00:00</a:t>
            </a:r>
            <a:endParaRPr lang="nl-NL" sz="700" dirty="0">
              <a:solidFill>
                <a:srgbClr val="1D1D1D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C17D-ADA0-48C8-B540-397E0E6257D4}" type="slidenum">
              <a:rPr lang="nl-NL" sz="900" smtClean="0">
                <a:solidFill>
                  <a:srgbClr val="1D1D1D"/>
                </a:solidFill>
                <a:latin typeface="Arial"/>
              </a:rPr>
              <a:pPr/>
              <a:t>7</a:t>
            </a:fld>
            <a:endParaRPr lang="nl-NL" sz="900" dirty="0">
              <a:solidFill>
                <a:srgbClr val="1D1D1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9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83C00-6AEC-4D0F-818A-96408032E12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6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4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1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9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21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1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3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8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6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D553-5776-41C6-BBBD-03876F1584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6E7C3-0845-46BE-A541-0332F4249A4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447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E2A7-94DC-4FC7-9BF0-305B7DF5DC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33F9-D757-4DE7-9AB7-E46EEA3029D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61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0D4F-4E9F-4653-97E3-FE3B3D1D4F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6671C-52FE-4AAC-B751-FD8CF9D9D0F8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799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05D9-4040-46AD-9747-157E18D121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A4572-0FCB-4CEB-BBF8-A8FF00B803F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98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0D6B-9F6F-47AD-B891-CBD95AB772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7E9A-202F-4FBE-BA0D-DFCB6A4E4D6E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79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C016-C5C6-422B-A2AB-F0E6181411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E0C1F-1C51-41CC-B87F-32F7056CE221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85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TD Logo Bor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4108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E95E-857C-41AC-91DA-E0502E25D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86D9-431A-43E1-B3A1-CDD91ECDB7C0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93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79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9BCF-AC35-4128-81BA-D71AA3D0C6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96D7A-D4CA-42D6-8560-224EE11B8CCE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59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33C1-350A-4C23-A49A-B622264DBC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596C9-C111-460A-AB90-248BAE26BC7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318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5063-B792-40F9-A7B3-CC8A857C94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1D7CB-55FB-46DF-B3F3-2A168AD57D5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914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B494-333C-4409-AB5C-509129470A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ABBE-581A-456A-B706-7DCF83CAA99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618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1800000"/>
            <a:ext cx="9144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4559" y="2277398"/>
            <a:ext cx="8315579" cy="5262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225"/>
              </a:spcAft>
              <a:defRPr sz="285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813" y="2855596"/>
            <a:ext cx="6898481" cy="7201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95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cxnSp>
        <p:nvCxnSpPr>
          <p:cNvPr id="13" name="Horizontal Line"/>
          <p:cNvCxnSpPr/>
          <p:nvPr userDrawn="1"/>
        </p:nvCxnSpPr>
        <p:spPr bwMode="white">
          <a:xfrm flipH="1">
            <a:off x="1" y="6015323"/>
            <a:ext cx="9144000" cy="0"/>
          </a:xfrm>
          <a:prstGeom prst="line">
            <a:avLst/>
          </a:prstGeom>
          <a:ln w="9525" cmpd="sng"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58" y="3759559"/>
            <a:ext cx="6898736" cy="276999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548A52B9-D91E-41DB-9BEE-856ED9C57045}" type="datetimeFigureOut">
              <a:rPr lang="nl-NL" smtClean="0">
                <a:solidFill>
                  <a:srgbClr val="1D1D1D"/>
                </a:solidFill>
              </a:rPr>
              <a:pPr/>
              <a:t>2-10-2015</a:t>
            </a:fld>
            <a:endParaRPr lang="nl-NL" dirty="0">
              <a:solidFill>
                <a:srgbClr val="1D1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812" y="6408002"/>
            <a:ext cx="5480447" cy="1384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CACA2-8807-444A-80EF-366DD6953B54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white">
          <a:xfrm>
            <a:off x="6102000" y="2898000"/>
            <a:ext cx="3042953" cy="3959352"/>
            <a:chOff x="5095875" y="2898648"/>
            <a:chExt cx="4057270" cy="3959352"/>
          </a:xfrm>
        </p:grpSpPr>
        <p:cxnSp>
          <p:nvCxnSpPr>
            <p:cNvPr id="14" name="Diagonal Line 2"/>
            <p:cNvCxnSpPr/>
            <p:nvPr userDrawn="1"/>
          </p:nvCxnSpPr>
          <p:spPr bwMode="white">
            <a:xfrm flipH="1">
              <a:off x="5095875" y="2898648"/>
              <a:ext cx="4057270" cy="3959352"/>
            </a:xfrm>
            <a:prstGeom prst="line">
              <a:avLst/>
            </a:prstGeom>
            <a:ln w="9525" cmpd="sng">
              <a:solidFill>
                <a:schemeClr val="bg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iagonal Line 1"/>
            <p:cNvCxnSpPr/>
            <p:nvPr userDrawn="1"/>
          </p:nvCxnSpPr>
          <p:spPr bwMode="white">
            <a:xfrm flipH="1">
              <a:off x="6794500" y="4445793"/>
              <a:ext cx="2349501" cy="2412207"/>
            </a:xfrm>
            <a:prstGeom prst="line">
              <a:avLst/>
            </a:prstGeom>
            <a:ln w="9525" cmpd="sng">
              <a:solidFill>
                <a:schemeClr val="bg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155138" y="396000"/>
            <a:ext cx="2565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05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0000"/>
            <a:ext cx="9144000" cy="50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l-NL" dirty="0" smtClean="0"/>
              <a:t> </a:t>
            </a:r>
          </a:p>
          <a:p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Click icon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picture</a:t>
            </a:r>
          </a:p>
          <a:p>
            <a:endParaRPr lang="nl-NL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 bwMode="ltGray">
          <a:xfrm flipH="1">
            <a:off x="405000" y="2070000"/>
            <a:ext cx="8315138" cy="1620000"/>
          </a:xfrm>
          <a:prstGeom prst="snip1Rect">
            <a:avLst>
              <a:gd name="adj" fmla="val 17843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5000" y="2070000"/>
            <a:ext cx="216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2330912"/>
            <a:ext cx="7460100" cy="4985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7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999" y="2825009"/>
            <a:ext cx="7460100" cy="6647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155138" y="396000"/>
            <a:ext cx="2565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65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656001"/>
            <a:ext cx="8315325" cy="3867326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798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2" y="2358900"/>
            <a:ext cx="8315324" cy="315925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1477756"/>
            <a:ext cx="8315325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50"/>
            </a:lvl1pPr>
            <a:lvl5pPr>
              <a:defRPr/>
            </a:lvl5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233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813" y="1656001"/>
            <a:ext cx="4063603" cy="3862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 baseline="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656001"/>
            <a:ext cx="4063602" cy="3862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524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4812" y="1540260"/>
            <a:ext cx="4063604" cy="332399"/>
          </a:xfrm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812" y="1872658"/>
            <a:ext cx="4063604" cy="364549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6536" y="1541364"/>
            <a:ext cx="4063601" cy="332399"/>
          </a:xfrm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6" y="1872659"/>
            <a:ext cx="4063602" cy="364549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9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17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4812" y="2273865"/>
            <a:ext cx="4063604" cy="332399"/>
          </a:xfrm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812" y="2614743"/>
            <a:ext cx="4063604" cy="290341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6535" y="2282344"/>
            <a:ext cx="4063603" cy="332399"/>
          </a:xfrm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614743"/>
            <a:ext cx="4063601" cy="290340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812" y="1477756"/>
            <a:ext cx="8315324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50"/>
            </a:lvl1pPr>
            <a:lvl5pPr>
              <a:defRPr/>
            </a:lvl5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78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asic Text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4812" y="3142802"/>
            <a:ext cx="4063604" cy="332399"/>
          </a:xfrm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812" y="3475201"/>
            <a:ext cx="4063604" cy="204295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56536" y="3142802"/>
            <a:ext cx="4063601" cy="332399"/>
          </a:xfrm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6" y="3475201"/>
            <a:ext cx="4063602" cy="20429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1477756"/>
            <a:ext cx="8315324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50"/>
            </a:lvl1pPr>
            <a:lvl5pPr>
              <a:defRPr/>
            </a:lvl5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04813" y="2358000"/>
            <a:ext cx="8315324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00193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795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734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300" y="1006477"/>
            <a:ext cx="2636837" cy="451167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 baseline="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04813" y="950208"/>
            <a:ext cx="5480446" cy="4985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04812" y="2358001"/>
            <a:ext cx="5480447" cy="3160149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812" y="1477756"/>
            <a:ext cx="5480447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50"/>
            </a:lvl1pPr>
            <a:lvl5pPr>
              <a:defRPr/>
            </a:lvl5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63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04813" y="950208"/>
            <a:ext cx="5480446" cy="4985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04812" y="2358001"/>
            <a:ext cx="5480447" cy="316015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grpSp>
        <p:nvGrpSpPr>
          <p:cNvPr id="2" name="Group 1"/>
          <p:cNvGrpSpPr/>
          <p:nvPr userDrawn="1"/>
        </p:nvGrpSpPr>
        <p:grpSpPr bwMode="ltGray">
          <a:xfrm>
            <a:off x="6083300" y="2102136"/>
            <a:ext cx="2636837" cy="360000"/>
            <a:chOff x="6083300" y="2351692"/>
            <a:chExt cx="2520000" cy="360000"/>
          </a:xfrm>
        </p:grpSpPr>
        <p:sp>
          <p:nvSpPr>
            <p:cNvPr id="11" name="Snip Single Corner Rectangle 10"/>
            <p:cNvSpPr/>
            <p:nvPr userDrawn="1"/>
          </p:nvSpPr>
          <p:spPr bwMode="ltGray">
            <a:xfrm flipH="1">
              <a:off x="6083300" y="2351692"/>
              <a:ext cx="2520000" cy="360000"/>
            </a:xfrm>
            <a:prstGeom prst="snip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Right Triangle 11"/>
            <p:cNvSpPr/>
            <p:nvPr userDrawn="1"/>
          </p:nvSpPr>
          <p:spPr bwMode="ltGray">
            <a:xfrm flipH="1">
              <a:off x="6083300" y="2351692"/>
              <a:ext cx="129018" cy="180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ltGray">
          <a:xfrm>
            <a:off x="6083300" y="2360296"/>
            <a:ext cx="2636837" cy="592058"/>
          </a:xfrm>
          <a:solidFill>
            <a:schemeClr val="accent1"/>
          </a:solidFill>
        </p:spPr>
        <p:txBody>
          <a:bodyPr wrap="square" lIns="216000" rIns="216000" bIns="216000">
            <a:spAutoFit/>
          </a:bodyPr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812" y="1477756"/>
            <a:ext cx="5480447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50"/>
            </a:lvl1pPr>
            <a:lvl5pPr>
              <a:defRPr/>
            </a:lvl5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1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91" y="1006477"/>
            <a:ext cx="5480446" cy="451167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 baseline="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04813" y="950208"/>
            <a:ext cx="2645568" cy="99719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04813" y="2868998"/>
            <a:ext cx="2645569" cy="2649152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1988296"/>
            <a:ext cx="264556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50"/>
            </a:lvl1pPr>
            <a:lvl5pPr>
              <a:defRPr/>
            </a:lvl5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657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3142801"/>
            <a:ext cx="2645568" cy="23753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 baseline="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>
                <a:solidFill>
                  <a:srgbClr val="E4610F"/>
                </a:solidFill>
              </a:rPr>
              <a:pPr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04813" y="2358000"/>
            <a:ext cx="8315324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239692" y="3142801"/>
            <a:ext cx="2645568" cy="23753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 baseline="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074569" y="3142801"/>
            <a:ext cx="2645568" cy="23753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 baseline="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 baseline="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1477756"/>
            <a:ext cx="8315324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50"/>
            </a:lvl1pPr>
            <a:lvl5pPr>
              <a:defRPr/>
            </a:lvl5pPr>
          </a:lstStyle>
          <a:p>
            <a:pPr lvl="0"/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kicker or ‘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’. Delete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903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404813" y="1620000"/>
            <a:ext cx="8315325" cy="4696663"/>
          </a:xfrm>
          <a:prstGeom prst="snip1Rect">
            <a:avLst>
              <a:gd name="adj" fmla="val 6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404813" y="1620000"/>
            <a:ext cx="216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00000" y="1928372"/>
            <a:ext cx="6569188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section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597938" y="396001"/>
            <a:ext cx="21222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8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404813" y="1620000"/>
            <a:ext cx="8315325" cy="4696663"/>
          </a:xfrm>
          <a:prstGeom prst="snip1Rect">
            <a:avLst>
              <a:gd name="adj" fmla="val 61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404813" y="1620000"/>
            <a:ext cx="216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00000" y="1928372"/>
            <a:ext cx="6569188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section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597938" y="396001"/>
            <a:ext cx="21222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17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4751138" y="2029750"/>
            <a:ext cx="3969000" cy="3488400"/>
            <a:chOff x="2337" y="1166"/>
            <a:chExt cx="3011" cy="1984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337" y="1166"/>
              <a:ext cx="1621" cy="1557"/>
            </a:xfrm>
            <a:custGeom>
              <a:avLst/>
              <a:gdLst>
                <a:gd name="T0" fmla="*/ 415 w 685"/>
                <a:gd name="T1" fmla="*/ 240 h 657"/>
                <a:gd name="T2" fmla="*/ 376 w 685"/>
                <a:gd name="T3" fmla="*/ 280 h 657"/>
                <a:gd name="T4" fmla="*/ 356 w 685"/>
                <a:gd name="T5" fmla="*/ 300 h 657"/>
                <a:gd name="T6" fmla="*/ 353 w 685"/>
                <a:gd name="T7" fmla="*/ 328 h 657"/>
                <a:gd name="T8" fmla="*/ 309 w 685"/>
                <a:gd name="T9" fmla="*/ 328 h 657"/>
                <a:gd name="T10" fmla="*/ 309 w 685"/>
                <a:gd name="T11" fmla="*/ 317 h 657"/>
                <a:gd name="T12" fmla="*/ 316 w 685"/>
                <a:gd name="T13" fmla="*/ 281 h 657"/>
                <a:gd name="T14" fmla="*/ 344 w 685"/>
                <a:gd name="T15" fmla="*/ 250 h 657"/>
                <a:gd name="T16" fmla="*/ 370 w 685"/>
                <a:gd name="T17" fmla="*/ 227 h 657"/>
                <a:gd name="T18" fmla="*/ 376 w 685"/>
                <a:gd name="T19" fmla="*/ 208 h 657"/>
                <a:gd name="T20" fmla="*/ 365 w 685"/>
                <a:gd name="T21" fmla="*/ 184 h 657"/>
                <a:gd name="T22" fmla="*/ 334 w 685"/>
                <a:gd name="T23" fmla="*/ 174 h 657"/>
                <a:gd name="T24" fmla="*/ 303 w 685"/>
                <a:gd name="T25" fmla="*/ 184 h 657"/>
                <a:gd name="T26" fmla="*/ 286 w 685"/>
                <a:gd name="T27" fmla="*/ 217 h 657"/>
                <a:gd name="T28" fmla="*/ 241 w 685"/>
                <a:gd name="T29" fmla="*/ 211 h 657"/>
                <a:gd name="T30" fmla="*/ 267 w 685"/>
                <a:gd name="T31" fmla="*/ 158 h 657"/>
                <a:gd name="T32" fmla="*/ 332 w 685"/>
                <a:gd name="T33" fmla="*/ 137 h 657"/>
                <a:gd name="T34" fmla="*/ 399 w 685"/>
                <a:gd name="T35" fmla="*/ 159 h 657"/>
                <a:gd name="T36" fmla="*/ 424 w 685"/>
                <a:gd name="T37" fmla="*/ 210 h 657"/>
                <a:gd name="T38" fmla="*/ 415 w 685"/>
                <a:gd name="T39" fmla="*/ 240 h 657"/>
                <a:gd name="T40" fmla="*/ 358 w 685"/>
                <a:gd name="T41" fmla="*/ 394 h 657"/>
                <a:gd name="T42" fmla="*/ 309 w 685"/>
                <a:gd name="T43" fmla="*/ 394 h 657"/>
                <a:gd name="T44" fmla="*/ 309 w 685"/>
                <a:gd name="T45" fmla="*/ 345 h 657"/>
                <a:gd name="T46" fmla="*/ 358 w 685"/>
                <a:gd name="T47" fmla="*/ 345 h 657"/>
                <a:gd name="T48" fmla="*/ 358 w 685"/>
                <a:gd name="T49" fmla="*/ 394 h 657"/>
                <a:gd name="T50" fmla="*/ 584 w 685"/>
                <a:gd name="T51" fmla="*/ 82 h 657"/>
                <a:gd name="T52" fmla="*/ 343 w 685"/>
                <a:gd name="T53" fmla="*/ 0 h 657"/>
                <a:gd name="T54" fmla="*/ 101 w 685"/>
                <a:gd name="T55" fmla="*/ 82 h 657"/>
                <a:gd name="T56" fmla="*/ 0 w 685"/>
                <a:gd name="T57" fmla="*/ 283 h 657"/>
                <a:gd name="T58" fmla="*/ 101 w 685"/>
                <a:gd name="T59" fmla="*/ 484 h 657"/>
                <a:gd name="T60" fmla="*/ 343 w 685"/>
                <a:gd name="T61" fmla="*/ 565 h 657"/>
                <a:gd name="T62" fmla="*/ 411 w 685"/>
                <a:gd name="T63" fmla="*/ 560 h 657"/>
                <a:gd name="T64" fmla="*/ 497 w 685"/>
                <a:gd name="T65" fmla="*/ 653 h 657"/>
                <a:gd name="T66" fmla="*/ 507 w 685"/>
                <a:gd name="T67" fmla="*/ 657 h 657"/>
                <a:gd name="T68" fmla="*/ 512 w 685"/>
                <a:gd name="T69" fmla="*/ 657 h 657"/>
                <a:gd name="T70" fmla="*/ 521 w 685"/>
                <a:gd name="T71" fmla="*/ 644 h 657"/>
                <a:gd name="T72" fmla="*/ 521 w 685"/>
                <a:gd name="T73" fmla="*/ 524 h 657"/>
                <a:gd name="T74" fmla="*/ 584 w 685"/>
                <a:gd name="T75" fmla="*/ 484 h 657"/>
                <a:gd name="T76" fmla="*/ 685 w 685"/>
                <a:gd name="T77" fmla="*/ 283 h 657"/>
                <a:gd name="T78" fmla="*/ 584 w 685"/>
                <a:gd name="T79" fmla="*/ 8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657">
                  <a:moveTo>
                    <a:pt x="415" y="240"/>
                  </a:moveTo>
                  <a:cubicBezTo>
                    <a:pt x="409" y="250"/>
                    <a:pt x="396" y="263"/>
                    <a:pt x="376" y="280"/>
                  </a:cubicBezTo>
                  <a:cubicBezTo>
                    <a:pt x="365" y="288"/>
                    <a:pt x="359" y="295"/>
                    <a:pt x="356" y="300"/>
                  </a:cubicBezTo>
                  <a:cubicBezTo>
                    <a:pt x="354" y="306"/>
                    <a:pt x="353" y="315"/>
                    <a:pt x="353" y="328"/>
                  </a:cubicBezTo>
                  <a:cubicBezTo>
                    <a:pt x="309" y="328"/>
                    <a:pt x="309" y="328"/>
                    <a:pt x="309" y="328"/>
                  </a:cubicBezTo>
                  <a:cubicBezTo>
                    <a:pt x="309" y="322"/>
                    <a:pt x="309" y="318"/>
                    <a:pt x="309" y="317"/>
                  </a:cubicBezTo>
                  <a:cubicBezTo>
                    <a:pt x="309" y="302"/>
                    <a:pt x="311" y="291"/>
                    <a:pt x="316" y="281"/>
                  </a:cubicBezTo>
                  <a:cubicBezTo>
                    <a:pt x="320" y="272"/>
                    <a:pt x="330" y="262"/>
                    <a:pt x="344" y="250"/>
                  </a:cubicBezTo>
                  <a:cubicBezTo>
                    <a:pt x="358" y="238"/>
                    <a:pt x="367" y="231"/>
                    <a:pt x="370" y="227"/>
                  </a:cubicBezTo>
                  <a:cubicBezTo>
                    <a:pt x="374" y="222"/>
                    <a:pt x="376" y="215"/>
                    <a:pt x="376" y="208"/>
                  </a:cubicBezTo>
                  <a:cubicBezTo>
                    <a:pt x="376" y="199"/>
                    <a:pt x="372" y="191"/>
                    <a:pt x="365" y="184"/>
                  </a:cubicBezTo>
                  <a:cubicBezTo>
                    <a:pt x="357" y="177"/>
                    <a:pt x="347" y="174"/>
                    <a:pt x="334" y="174"/>
                  </a:cubicBezTo>
                  <a:cubicBezTo>
                    <a:pt x="322" y="174"/>
                    <a:pt x="311" y="177"/>
                    <a:pt x="303" y="184"/>
                  </a:cubicBezTo>
                  <a:cubicBezTo>
                    <a:pt x="295" y="192"/>
                    <a:pt x="289" y="202"/>
                    <a:pt x="286" y="217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42" y="190"/>
                    <a:pt x="251" y="173"/>
                    <a:pt x="267" y="158"/>
                  </a:cubicBezTo>
                  <a:cubicBezTo>
                    <a:pt x="284" y="144"/>
                    <a:pt x="305" y="137"/>
                    <a:pt x="332" y="137"/>
                  </a:cubicBezTo>
                  <a:cubicBezTo>
                    <a:pt x="360" y="137"/>
                    <a:pt x="382" y="144"/>
                    <a:pt x="399" y="159"/>
                  </a:cubicBezTo>
                  <a:cubicBezTo>
                    <a:pt x="416" y="173"/>
                    <a:pt x="424" y="190"/>
                    <a:pt x="424" y="210"/>
                  </a:cubicBezTo>
                  <a:cubicBezTo>
                    <a:pt x="424" y="221"/>
                    <a:pt x="421" y="231"/>
                    <a:pt x="415" y="240"/>
                  </a:cubicBezTo>
                  <a:moveTo>
                    <a:pt x="358" y="394"/>
                  </a:moveTo>
                  <a:cubicBezTo>
                    <a:pt x="309" y="394"/>
                    <a:pt x="309" y="394"/>
                    <a:pt x="309" y="394"/>
                  </a:cubicBezTo>
                  <a:cubicBezTo>
                    <a:pt x="309" y="345"/>
                    <a:pt x="309" y="345"/>
                    <a:pt x="309" y="345"/>
                  </a:cubicBezTo>
                  <a:cubicBezTo>
                    <a:pt x="358" y="345"/>
                    <a:pt x="358" y="345"/>
                    <a:pt x="358" y="345"/>
                  </a:cubicBezTo>
                  <a:lnTo>
                    <a:pt x="358" y="394"/>
                  </a:lnTo>
                  <a:close/>
                  <a:moveTo>
                    <a:pt x="584" y="82"/>
                  </a:moveTo>
                  <a:cubicBezTo>
                    <a:pt x="520" y="29"/>
                    <a:pt x="434" y="0"/>
                    <a:pt x="343" y="0"/>
                  </a:cubicBezTo>
                  <a:cubicBezTo>
                    <a:pt x="252" y="0"/>
                    <a:pt x="166" y="29"/>
                    <a:pt x="101" y="82"/>
                  </a:cubicBezTo>
                  <a:cubicBezTo>
                    <a:pt x="36" y="136"/>
                    <a:pt x="0" y="207"/>
                    <a:pt x="0" y="283"/>
                  </a:cubicBezTo>
                  <a:cubicBezTo>
                    <a:pt x="0" y="359"/>
                    <a:pt x="36" y="430"/>
                    <a:pt x="101" y="484"/>
                  </a:cubicBezTo>
                  <a:cubicBezTo>
                    <a:pt x="166" y="536"/>
                    <a:pt x="252" y="565"/>
                    <a:pt x="343" y="565"/>
                  </a:cubicBezTo>
                  <a:cubicBezTo>
                    <a:pt x="366" y="565"/>
                    <a:pt x="389" y="564"/>
                    <a:pt x="411" y="560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500" y="656"/>
                    <a:pt x="504" y="657"/>
                    <a:pt x="507" y="657"/>
                  </a:cubicBezTo>
                  <a:cubicBezTo>
                    <a:pt x="509" y="657"/>
                    <a:pt x="511" y="657"/>
                    <a:pt x="512" y="657"/>
                  </a:cubicBezTo>
                  <a:cubicBezTo>
                    <a:pt x="518" y="654"/>
                    <a:pt x="521" y="649"/>
                    <a:pt x="521" y="644"/>
                  </a:cubicBezTo>
                  <a:cubicBezTo>
                    <a:pt x="521" y="524"/>
                    <a:pt x="521" y="524"/>
                    <a:pt x="521" y="524"/>
                  </a:cubicBezTo>
                  <a:cubicBezTo>
                    <a:pt x="544" y="513"/>
                    <a:pt x="565" y="499"/>
                    <a:pt x="584" y="484"/>
                  </a:cubicBezTo>
                  <a:cubicBezTo>
                    <a:pt x="649" y="430"/>
                    <a:pt x="685" y="359"/>
                    <a:pt x="685" y="283"/>
                  </a:cubicBezTo>
                  <a:cubicBezTo>
                    <a:pt x="685" y="207"/>
                    <a:pt x="649" y="136"/>
                    <a:pt x="584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>
                <a:solidFill>
                  <a:srgbClr val="1D1D1D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745" y="1590"/>
              <a:ext cx="1603" cy="1560"/>
            </a:xfrm>
            <a:custGeom>
              <a:avLst/>
              <a:gdLst>
                <a:gd name="T0" fmla="*/ 499 w 677"/>
                <a:gd name="T1" fmla="*/ 316 h 658"/>
                <a:gd name="T2" fmla="*/ 457 w 677"/>
                <a:gd name="T3" fmla="*/ 275 h 658"/>
                <a:gd name="T4" fmla="*/ 499 w 677"/>
                <a:gd name="T5" fmla="*/ 234 h 658"/>
                <a:gd name="T6" fmla="*/ 540 w 677"/>
                <a:gd name="T7" fmla="*/ 275 h 658"/>
                <a:gd name="T8" fmla="*/ 499 w 677"/>
                <a:gd name="T9" fmla="*/ 316 h 658"/>
                <a:gd name="T10" fmla="*/ 335 w 677"/>
                <a:gd name="T11" fmla="*/ 316 h 658"/>
                <a:gd name="T12" fmla="*/ 293 w 677"/>
                <a:gd name="T13" fmla="*/ 275 h 658"/>
                <a:gd name="T14" fmla="*/ 335 w 677"/>
                <a:gd name="T15" fmla="*/ 234 h 658"/>
                <a:gd name="T16" fmla="*/ 376 w 677"/>
                <a:gd name="T17" fmla="*/ 275 h 658"/>
                <a:gd name="T18" fmla="*/ 335 w 677"/>
                <a:gd name="T19" fmla="*/ 316 h 658"/>
                <a:gd name="T20" fmla="*/ 170 w 677"/>
                <a:gd name="T21" fmla="*/ 316 h 658"/>
                <a:gd name="T22" fmla="*/ 129 w 677"/>
                <a:gd name="T23" fmla="*/ 275 h 658"/>
                <a:gd name="T24" fmla="*/ 170 w 677"/>
                <a:gd name="T25" fmla="*/ 234 h 658"/>
                <a:gd name="T26" fmla="*/ 211 w 677"/>
                <a:gd name="T27" fmla="*/ 275 h 658"/>
                <a:gd name="T28" fmla="*/ 170 w 677"/>
                <a:gd name="T29" fmla="*/ 316 h 658"/>
                <a:gd name="T30" fmla="*/ 575 w 677"/>
                <a:gd name="T31" fmla="*/ 82 h 658"/>
                <a:gd name="T32" fmla="*/ 334 w 677"/>
                <a:gd name="T33" fmla="*/ 0 h 658"/>
                <a:gd name="T34" fmla="*/ 126 w 677"/>
                <a:gd name="T35" fmla="*/ 59 h 658"/>
                <a:gd name="T36" fmla="*/ 129 w 677"/>
                <a:gd name="T37" fmla="*/ 104 h 658"/>
                <a:gd name="T38" fmla="*/ 14 w 677"/>
                <a:gd name="T39" fmla="*/ 335 h 658"/>
                <a:gd name="T40" fmla="*/ 0 w 677"/>
                <a:gd name="T41" fmla="*/ 345 h 658"/>
                <a:gd name="T42" fmla="*/ 93 w 677"/>
                <a:gd name="T43" fmla="*/ 484 h 658"/>
                <a:gd name="T44" fmla="*/ 156 w 677"/>
                <a:gd name="T45" fmla="*/ 524 h 658"/>
                <a:gd name="T46" fmla="*/ 156 w 677"/>
                <a:gd name="T47" fmla="*/ 644 h 658"/>
                <a:gd name="T48" fmla="*/ 164 w 677"/>
                <a:gd name="T49" fmla="*/ 657 h 658"/>
                <a:gd name="T50" fmla="*/ 169 w 677"/>
                <a:gd name="T51" fmla="*/ 658 h 658"/>
                <a:gd name="T52" fmla="*/ 180 w 677"/>
                <a:gd name="T53" fmla="*/ 653 h 658"/>
                <a:gd name="T54" fmla="*/ 266 w 677"/>
                <a:gd name="T55" fmla="*/ 560 h 658"/>
                <a:gd name="T56" fmla="*/ 334 w 677"/>
                <a:gd name="T57" fmla="*/ 565 h 658"/>
                <a:gd name="T58" fmla="*/ 575 w 677"/>
                <a:gd name="T59" fmla="*/ 484 h 658"/>
                <a:gd name="T60" fmla="*/ 677 w 677"/>
                <a:gd name="T61" fmla="*/ 283 h 658"/>
                <a:gd name="T62" fmla="*/ 575 w 677"/>
                <a:gd name="T63" fmla="*/ 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7" h="658">
                  <a:moveTo>
                    <a:pt x="499" y="316"/>
                  </a:moveTo>
                  <a:cubicBezTo>
                    <a:pt x="476" y="316"/>
                    <a:pt x="457" y="298"/>
                    <a:pt x="457" y="275"/>
                  </a:cubicBezTo>
                  <a:cubicBezTo>
                    <a:pt x="457" y="252"/>
                    <a:pt x="476" y="234"/>
                    <a:pt x="499" y="234"/>
                  </a:cubicBezTo>
                  <a:cubicBezTo>
                    <a:pt x="521" y="234"/>
                    <a:pt x="540" y="252"/>
                    <a:pt x="540" y="275"/>
                  </a:cubicBezTo>
                  <a:cubicBezTo>
                    <a:pt x="540" y="298"/>
                    <a:pt x="521" y="316"/>
                    <a:pt x="499" y="316"/>
                  </a:cubicBezTo>
                  <a:moveTo>
                    <a:pt x="335" y="316"/>
                  </a:moveTo>
                  <a:cubicBezTo>
                    <a:pt x="312" y="316"/>
                    <a:pt x="293" y="298"/>
                    <a:pt x="293" y="275"/>
                  </a:cubicBezTo>
                  <a:cubicBezTo>
                    <a:pt x="293" y="252"/>
                    <a:pt x="312" y="234"/>
                    <a:pt x="335" y="234"/>
                  </a:cubicBezTo>
                  <a:cubicBezTo>
                    <a:pt x="357" y="234"/>
                    <a:pt x="376" y="252"/>
                    <a:pt x="376" y="275"/>
                  </a:cubicBezTo>
                  <a:cubicBezTo>
                    <a:pt x="376" y="298"/>
                    <a:pt x="357" y="316"/>
                    <a:pt x="335" y="316"/>
                  </a:cubicBezTo>
                  <a:moveTo>
                    <a:pt x="170" y="316"/>
                  </a:moveTo>
                  <a:cubicBezTo>
                    <a:pt x="147" y="316"/>
                    <a:pt x="129" y="298"/>
                    <a:pt x="129" y="275"/>
                  </a:cubicBezTo>
                  <a:cubicBezTo>
                    <a:pt x="129" y="252"/>
                    <a:pt x="147" y="234"/>
                    <a:pt x="170" y="234"/>
                  </a:cubicBezTo>
                  <a:cubicBezTo>
                    <a:pt x="192" y="234"/>
                    <a:pt x="211" y="252"/>
                    <a:pt x="211" y="275"/>
                  </a:cubicBezTo>
                  <a:cubicBezTo>
                    <a:pt x="211" y="298"/>
                    <a:pt x="192" y="316"/>
                    <a:pt x="170" y="316"/>
                  </a:cubicBezTo>
                  <a:moveTo>
                    <a:pt x="575" y="82"/>
                  </a:moveTo>
                  <a:cubicBezTo>
                    <a:pt x="511" y="29"/>
                    <a:pt x="425" y="0"/>
                    <a:pt x="334" y="0"/>
                  </a:cubicBezTo>
                  <a:cubicBezTo>
                    <a:pt x="258" y="0"/>
                    <a:pt x="185" y="21"/>
                    <a:pt x="126" y="59"/>
                  </a:cubicBezTo>
                  <a:cubicBezTo>
                    <a:pt x="128" y="73"/>
                    <a:pt x="129" y="89"/>
                    <a:pt x="129" y="104"/>
                  </a:cubicBezTo>
                  <a:cubicBezTo>
                    <a:pt x="129" y="192"/>
                    <a:pt x="88" y="274"/>
                    <a:pt x="14" y="335"/>
                  </a:cubicBezTo>
                  <a:cubicBezTo>
                    <a:pt x="9" y="338"/>
                    <a:pt x="5" y="342"/>
                    <a:pt x="0" y="345"/>
                  </a:cubicBezTo>
                  <a:cubicBezTo>
                    <a:pt x="14" y="397"/>
                    <a:pt x="46" y="445"/>
                    <a:pt x="93" y="484"/>
                  </a:cubicBezTo>
                  <a:cubicBezTo>
                    <a:pt x="112" y="499"/>
                    <a:pt x="133" y="513"/>
                    <a:pt x="156" y="524"/>
                  </a:cubicBezTo>
                  <a:cubicBezTo>
                    <a:pt x="156" y="644"/>
                    <a:pt x="156" y="644"/>
                    <a:pt x="156" y="644"/>
                  </a:cubicBezTo>
                  <a:cubicBezTo>
                    <a:pt x="156" y="649"/>
                    <a:pt x="159" y="655"/>
                    <a:pt x="164" y="657"/>
                  </a:cubicBezTo>
                  <a:cubicBezTo>
                    <a:pt x="166" y="657"/>
                    <a:pt x="168" y="658"/>
                    <a:pt x="169" y="658"/>
                  </a:cubicBezTo>
                  <a:cubicBezTo>
                    <a:pt x="173" y="658"/>
                    <a:pt x="177" y="656"/>
                    <a:pt x="180" y="653"/>
                  </a:cubicBezTo>
                  <a:cubicBezTo>
                    <a:pt x="266" y="560"/>
                    <a:pt x="266" y="560"/>
                    <a:pt x="266" y="560"/>
                  </a:cubicBezTo>
                  <a:cubicBezTo>
                    <a:pt x="288" y="564"/>
                    <a:pt x="311" y="565"/>
                    <a:pt x="334" y="565"/>
                  </a:cubicBezTo>
                  <a:cubicBezTo>
                    <a:pt x="425" y="565"/>
                    <a:pt x="511" y="536"/>
                    <a:pt x="575" y="484"/>
                  </a:cubicBezTo>
                  <a:cubicBezTo>
                    <a:pt x="641" y="430"/>
                    <a:pt x="677" y="359"/>
                    <a:pt x="677" y="283"/>
                  </a:cubicBezTo>
                  <a:cubicBezTo>
                    <a:pt x="677" y="207"/>
                    <a:pt x="641" y="136"/>
                    <a:pt x="575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l-NL" sz="1350">
                <a:solidFill>
                  <a:srgbClr val="1D1D1D"/>
                </a:solidFill>
              </a:endParaRPr>
            </a:p>
          </p:txBody>
        </p:sp>
      </p:grpSp>
      <p:sp>
        <p:nvSpPr>
          <p:cNvPr id="6" name="Rectangle 5"/>
          <p:cNvSpPr/>
          <p:nvPr userDrawn="1"/>
        </p:nvSpPr>
        <p:spPr bwMode="white">
          <a:xfrm>
            <a:off x="0" y="6316665"/>
            <a:ext cx="9144000" cy="54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46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 flipH="1">
            <a:off x="0" y="1800000"/>
            <a:ext cx="9144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40000" y="2237465"/>
            <a:ext cx="8064000" cy="830997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155138" y="396000"/>
            <a:ext cx="2565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1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7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17A9B1-DC69-4443-A253-6A80F56840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A9FC4-AB3D-4273-8B51-5F715BB7DF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098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DCAA4F-7488-48FB-AA3D-EB833ABD3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5109FDE-A968-4E26-8382-2796086DAEB2}" type="slidenum">
              <a:rPr lang="en-US" altLang="en-US"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031" name="Picture 6" descr="DOTD Logo Bor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4108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813" y="950400"/>
            <a:ext cx="8315325" cy="498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13" y="1656002"/>
            <a:ext cx="8315325" cy="466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</a:p>
          <a:p>
            <a:pPr lvl="5"/>
            <a:r>
              <a:rPr lang="nl-NL" dirty="0" smtClean="0"/>
              <a:t>Level 6</a:t>
            </a:r>
          </a:p>
          <a:p>
            <a:pPr lvl="6"/>
            <a:r>
              <a:rPr lang="nl-NL" dirty="0" smtClean="0"/>
              <a:t>Level 7</a:t>
            </a:r>
          </a:p>
          <a:p>
            <a:pPr lvl="7"/>
            <a:r>
              <a:rPr lang="nl-NL" dirty="0" smtClean="0"/>
              <a:t>Level 8</a:t>
            </a:r>
          </a:p>
          <a:p>
            <a:pPr lvl="8"/>
            <a:r>
              <a:rPr lang="nl-NL" dirty="0" smtClean="0"/>
              <a:t>Level 9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4570" y="6408002"/>
            <a:ext cx="23841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pPr defTabSz="685800"/>
            <a:fld id="{548A52B9-D91E-41DB-9BEE-856ED9C57045}" type="datetimeFigureOut">
              <a:rPr lang="nl-NL" smtClean="0">
                <a:solidFill>
                  <a:srgbClr val="B3B3B3"/>
                </a:solidFill>
              </a:rPr>
              <a:pPr defTabSz="685800"/>
              <a:t>2-10-2015</a:t>
            </a:fld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9691" y="6408002"/>
            <a:ext cx="2645569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pPr defTabSz="685800"/>
            <a:endParaRPr lang="nl-NL"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9238" y="6408002"/>
            <a:ext cx="1809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/>
            <a:fld id="{0C1CACA2-8807-444A-80EF-366DD6953B54}" type="slidenum">
              <a:rPr lang="nl-NL" smtClean="0">
                <a:solidFill>
                  <a:srgbClr val="E4610F"/>
                </a:solidFill>
              </a:rPr>
              <a:pPr defTabSz="685800"/>
              <a:t>‹nr.›</a:t>
            </a:fld>
            <a:endParaRPr lang="nl-NL" dirty="0">
              <a:solidFill>
                <a:srgbClr val="E4610F"/>
              </a:solidFill>
            </a:endParaRPr>
          </a:p>
        </p:txBody>
      </p:sp>
      <p:sp>
        <p:nvSpPr>
          <p:cNvPr id="8" name="sCopyright"/>
          <p:cNvSpPr txBox="1"/>
          <p:nvPr userDrawn="1"/>
        </p:nvSpPr>
        <p:spPr>
          <a:xfrm>
            <a:off x="404813" y="6407976"/>
            <a:ext cx="2645568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685800"/>
            <a:r>
              <a:rPr lang="nl-NL" sz="675" dirty="0" smtClean="0">
                <a:solidFill>
                  <a:srgbClr val="B3B3B3"/>
                </a:solidFill>
              </a:rPr>
              <a:t>© Copyright ARCADIS 2015</a:t>
            </a:r>
            <a:endParaRPr lang="nl-NL" sz="675" dirty="0">
              <a:solidFill>
                <a:srgbClr val="B3B3B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789638" y="396001"/>
            <a:ext cx="1930500" cy="2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​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25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-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075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-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125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150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-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175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202500" algn="l" defTabSz="6858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-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1371">
          <p15:clr>
            <a:srgbClr val="F26B43"/>
          </p15:clr>
        </p15:guide>
        <p15:guide id="3" pos="1530">
          <p15:clr>
            <a:srgbClr val="F26B43"/>
          </p15:clr>
        </p15:guide>
        <p15:guide id="4" pos="2562">
          <p15:clr>
            <a:srgbClr val="F26B43"/>
          </p15:clr>
        </p15:guide>
        <p15:guide id="5" pos="2721">
          <p15:clr>
            <a:srgbClr val="F26B43"/>
          </p15:clr>
        </p15:guide>
        <p15:guide id="6" pos="3753">
          <p15:clr>
            <a:srgbClr val="F26B43"/>
          </p15:clr>
        </p15:guide>
        <p15:guide id="7" pos="3911">
          <p15:clr>
            <a:srgbClr val="F26B43"/>
          </p15:clr>
        </p15:guide>
        <p15:guide id="8" pos="4943">
          <p15:clr>
            <a:srgbClr val="F26B43"/>
          </p15:clr>
        </p15:guide>
        <p15:guide id="9" pos="5102">
          <p15:clr>
            <a:srgbClr val="F26B43"/>
          </p15:clr>
        </p15:guide>
        <p15:guide id="10" pos="6134">
          <p15:clr>
            <a:srgbClr val="F26B43"/>
          </p15:clr>
        </p15:guide>
        <p15:guide id="11" pos="6292">
          <p15:clr>
            <a:srgbClr val="F26B43"/>
          </p15:clr>
        </p15:guide>
        <p15:guide id="12" pos="7324">
          <p15:clr>
            <a:srgbClr val="F26B43"/>
          </p15:clr>
        </p15:guide>
        <p15:guide id="13" orient="horz" pos="634">
          <p15:clr>
            <a:srgbClr val="F26B43"/>
          </p15:clr>
        </p15:guide>
        <p15:guide id="14" orient="horz" pos="1644">
          <p15:clr>
            <a:srgbClr val="F26B43"/>
          </p15:clr>
        </p15:guide>
        <p15:guide id="15" orient="horz" pos="1802">
          <p15:clr>
            <a:srgbClr val="F26B43"/>
          </p15:clr>
        </p15:guide>
        <p15:guide id="16" orient="horz" pos="2811">
          <p15:clr>
            <a:srgbClr val="F26B43"/>
          </p15:clr>
        </p15:guide>
        <p15:guide id="17" orient="horz" pos="2970">
          <p15:clr>
            <a:srgbClr val="F26B43"/>
          </p15:clr>
        </p15:guide>
        <p15:guide id="18" orient="horz" pos="3476">
          <p15:clr>
            <a:srgbClr val="F26B43"/>
          </p15:clr>
        </p15:guide>
        <p15:guide id="19" orient="horz" pos="39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" y="0"/>
            <a:ext cx="9144000" cy="6858000"/>
            <a:chOff x="1680923" y="1287379"/>
            <a:chExt cx="5644592" cy="4233444"/>
          </a:xfrm>
          <a:effectLst/>
        </p:grpSpPr>
        <p:pic>
          <p:nvPicPr>
            <p:cNvPr id="4" name="Picture 3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4" t="33500" r="8384" b="22764"/>
            <a:stretch/>
          </p:blipFill>
          <p:spPr>
            <a:xfrm>
              <a:off x="1680923" y="1287379"/>
              <a:ext cx="5644592" cy="423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688" y="1804800"/>
              <a:ext cx="4572000" cy="1143000"/>
            </a:xfrm>
            <a:prstGeom prst="rect">
              <a:avLst/>
            </a:prstGeom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3365500" y="609600"/>
            <a:ext cx="5778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Futura Bk BT" panose="020B0502020204020303" pitchFamily="34" charset="0"/>
              </a:rPr>
              <a:t>7</a:t>
            </a:r>
            <a:r>
              <a:rPr lang="en-US" sz="3200" b="1" baseline="30000" dirty="0" smtClean="0">
                <a:solidFill>
                  <a:srgbClr val="4F81BD">
                    <a:lumMod val="75000"/>
                  </a:srgbClr>
                </a:solidFill>
                <a:latin typeface="Futura Bk BT" panose="020B0502020204020303" pitchFamily="34" charset="0"/>
              </a:rPr>
              <a:t>TH</a:t>
            </a: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Futura Bk BT" panose="020B0502020204020303" pitchFamily="34" charset="0"/>
              </a:rPr>
              <a:t> 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  <a:latin typeface="Futura Bk BT" panose="020B0502020204020303" pitchFamily="34" charset="0"/>
              </a:rPr>
              <a:t>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1533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Global </a:t>
            </a:r>
            <a:r>
              <a:rPr lang="nl-NL" dirty="0" err="1" smtClean="0"/>
              <a:t>Collaboration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Leveraging</a:t>
            </a:r>
            <a:r>
              <a:rPr lang="nl-NL" dirty="0" smtClean="0"/>
              <a:t> Knowledge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Exerptise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1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 flipH="1">
            <a:off x="419287" y="1752525"/>
            <a:ext cx="8315138" cy="1215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 flipH="1">
            <a:off x="419288" y="1752525"/>
            <a:ext cx="216000" cy="216000"/>
          </a:xfrm>
        </p:spPr>
        <p:txBody>
          <a:bodyPr>
            <a:normAutofit fontScale="47500" lnSpcReduction="20000"/>
          </a:bodyPr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62286" y="1948209"/>
            <a:ext cx="7460100" cy="373949"/>
          </a:xfrm>
        </p:spPr>
        <p:txBody>
          <a:bodyPr/>
          <a:lstStyle/>
          <a:p>
            <a:r>
              <a:rPr lang="nl-NL" dirty="0"/>
              <a:t>Best </a:t>
            </a:r>
            <a:r>
              <a:rPr lang="nl-NL" dirty="0" err="1"/>
              <a:t>Practices</a:t>
            </a:r>
            <a:r>
              <a:rPr lang="nl-NL" dirty="0"/>
              <a:t> 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662286" y="2318781"/>
            <a:ext cx="7460100" cy="648744"/>
          </a:xfrm>
        </p:spPr>
        <p:txBody>
          <a:bodyPr/>
          <a:lstStyle/>
          <a:p>
            <a:r>
              <a:rPr lang="en-US" dirty="0"/>
              <a:t>Performance Based Maintenance Contracts (</a:t>
            </a:r>
            <a:r>
              <a:rPr lang="en-US" dirty="0" smtClean="0"/>
              <a:t>PMC</a:t>
            </a:r>
            <a:r>
              <a:rPr lang="en-US" dirty="0"/>
              <a:t>) </a:t>
            </a:r>
          </a:p>
          <a:p>
            <a:r>
              <a:rPr lang="en-US" dirty="0"/>
              <a:t>for the Dutch Highway Agency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235" y="3535544"/>
            <a:ext cx="9458182" cy="2865256"/>
          </a:xfrm>
          <a:prstGeom prst="rect">
            <a:avLst/>
          </a:prstGeom>
        </p:spPr>
      </p:pic>
      <p:sp>
        <p:nvSpPr>
          <p:cNvPr id="12" name="Ovaal 11"/>
          <p:cNvSpPr/>
          <p:nvPr/>
        </p:nvSpPr>
        <p:spPr>
          <a:xfrm>
            <a:off x="8212942" y="3783914"/>
            <a:ext cx="528638" cy="473684"/>
          </a:xfrm>
          <a:prstGeom prst="ellipse">
            <a:avLst/>
          </a:prstGeom>
          <a:noFill/>
          <a:ln w="476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Based Contract Maturity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812" y="2626425"/>
            <a:ext cx="5990672" cy="2369438"/>
          </a:xfrm>
        </p:spPr>
        <p:txBody>
          <a:bodyPr>
            <a:normAutofit/>
          </a:bodyPr>
          <a:lstStyle/>
          <a:p>
            <a:r>
              <a:rPr lang="en-US" dirty="0" smtClean="0"/>
              <a:t>2000:	Introduction integrated PBC</a:t>
            </a:r>
          </a:p>
          <a:p>
            <a:r>
              <a:rPr lang="en-US" dirty="0" smtClean="0"/>
              <a:t>2010: </a:t>
            </a:r>
            <a:r>
              <a:rPr lang="en-US" dirty="0"/>
              <a:t>	Second and third generation </a:t>
            </a:r>
            <a:r>
              <a:rPr lang="en-US" dirty="0" smtClean="0"/>
              <a:t>PBC</a:t>
            </a:r>
          </a:p>
          <a:p>
            <a:pPr>
              <a:tabLst>
                <a:tab pos="670322" algn="l"/>
              </a:tabLst>
            </a:pPr>
            <a:r>
              <a:rPr lang="en-US" dirty="0" smtClean="0"/>
              <a:t>2015</a:t>
            </a:r>
            <a:r>
              <a:rPr lang="en-US" dirty="0"/>
              <a:t>: 	</a:t>
            </a:r>
            <a:r>
              <a:rPr lang="en-US" dirty="0" smtClean="0"/>
              <a:t>Introduction fourth generation PBC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88" y="1484918"/>
            <a:ext cx="5556199" cy="44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97" y="1478860"/>
            <a:ext cx="5563820" cy="4420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Based Contract Maturity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04812" y="2626425"/>
            <a:ext cx="5990672" cy="2369438"/>
          </a:xfrm>
        </p:spPr>
        <p:txBody>
          <a:bodyPr>
            <a:normAutofit/>
          </a:bodyPr>
          <a:lstStyle/>
          <a:p>
            <a:r>
              <a:rPr lang="en-US" dirty="0" smtClean="0"/>
              <a:t>2000:	Introduction integrated PBC</a:t>
            </a:r>
          </a:p>
          <a:p>
            <a:r>
              <a:rPr lang="en-US" dirty="0" smtClean="0"/>
              <a:t>2010: </a:t>
            </a:r>
            <a:r>
              <a:rPr lang="en-US" dirty="0"/>
              <a:t>	Second and third generation </a:t>
            </a:r>
            <a:r>
              <a:rPr lang="en-US" dirty="0" smtClean="0"/>
              <a:t>PBC</a:t>
            </a:r>
          </a:p>
          <a:p>
            <a:pPr>
              <a:tabLst>
                <a:tab pos="670322" algn="l"/>
              </a:tabLst>
            </a:pPr>
            <a:r>
              <a:rPr lang="en-US" dirty="0" smtClean="0"/>
              <a:t>2015</a:t>
            </a:r>
            <a:r>
              <a:rPr lang="en-US" dirty="0"/>
              <a:t>: 	</a:t>
            </a:r>
            <a:r>
              <a:rPr lang="en-US" dirty="0" smtClean="0"/>
              <a:t>Introduction fourth generation PBC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04813" y="2457450"/>
            <a:ext cx="8315325" cy="2542295"/>
          </a:xfrm>
        </p:spPr>
        <p:txBody>
          <a:bodyPr>
            <a:normAutofit/>
          </a:bodyPr>
          <a:lstStyle/>
          <a:p>
            <a:pPr lvl="1"/>
            <a:r>
              <a:rPr lang="en-US" sz="2100" dirty="0"/>
              <a:t>Procurement method</a:t>
            </a:r>
          </a:p>
          <a:p>
            <a:pPr lvl="1"/>
            <a:endParaRPr lang="en-US" sz="2100" dirty="0"/>
          </a:p>
          <a:p>
            <a:pPr lvl="1"/>
            <a:r>
              <a:rPr lang="nl-NL" sz="2100" dirty="0"/>
              <a:t>Content &amp; </a:t>
            </a:r>
            <a:r>
              <a:rPr lang="nl-NL" sz="2100" dirty="0" err="1"/>
              <a:t>Requirements</a:t>
            </a:r>
            <a:r>
              <a:rPr lang="nl-NL" sz="2100" dirty="0"/>
              <a:t> </a:t>
            </a:r>
          </a:p>
          <a:p>
            <a:pPr lvl="1"/>
            <a:endParaRPr lang="nl-NL" sz="2100" dirty="0"/>
          </a:p>
          <a:p>
            <a:pPr lvl="1"/>
            <a:r>
              <a:rPr lang="nl-NL" sz="2100" dirty="0"/>
              <a:t>Contract management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If you do what you </a:t>
            </a:r>
            <a:r>
              <a:rPr lang="en-US" dirty="0" smtClean="0"/>
              <a:t>always did</a:t>
            </a:r>
            <a:r>
              <a:rPr lang="en-US" dirty="0"/>
              <a:t>, you'll get what you always got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Contract</a:t>
            </a:r>
            <a:endParaRPr lang="nl-NL" dirty="0"/>
          </a:p>
        </p:txBody>
      </p:sp>
      <p:pic>
        <p:nvPicPr>
          <p:cNvPr id="2052" name="Picture 4" descr="http://www.contractlogix.com/blog/wp-content/uploads/2011/08/contract-management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4" y="2446492"/>
            <a:ext cx="4214813" cy="26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676400"/>
            <a:ext cx="6569188" cy="750570"/>
          </a:xfrm>
        </p:spPr>
        <p:txBody>
          <a:bodyPr/>
          <a:lstStyle/>
          <a:p>
            <a:r>
              <a:rPr lang="nl-NL" dirty="0" smtClean="0"/>
              <a:t>Risk </a:t>
            </a:r>
            <a:r>
              <a:rPr lang="nl-NL" dirty="0" err="1" smtClean="0"/>
              <a:t>Based</a:t>
            </a:r>
            <a:r>
              <a:rPr lang="nl-NL" dirty="0" smtClean="0"/>
              <a:t> Maintenance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48" y="1905000"/>
            <a:ext cx="6973952" cy="45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Thank</a:t>
            </a:r>
            <a:r>
              <a:rPr lang="nl-NL" i="1" dirty="0"/>
              <a:t>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for</a:t>
            </a:r>
            <a:r>
              <a:rPr lang="nl-NL" i="1" dirty="0"/>
              <a:t> </a:t>
            </a:r>
            <a:r>
              <a:rPr lang="nl-NL" i="1" dirty="0" err="1"/>
              <a:t>your</a:t>
            </a:r>
            <a:r>
              <a:rPr lang="nl-NL" i="1" dirty="0"/>
              <a:t> </a:t>
            </a:r>
            <a:r>
              <a:rPr lang="nl-NL" i="1" dirty="0" smtClean="0"/>
              <a:t>time!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04812" y="2625751"/>
            <a:ext cx="5480447" cy="2370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b="1" dirty="0">
                <a:solidFill>
                  <a:srgbClr val="1D1D1D"/>
                </a:solidFill>
              </a:rPr>
              <a:t>for any q</a:t>
            </a:r>
            <a:r>
              <a:rPr lang="nl-NL" sz="1650" b="1" dirty="0" err="1">
                <a:solidFill>
                  <a:srgbClr val="1D1D1D"/>
                </a:solidFill>
              </a:rPr>
              <a:t>uestions</a:t>
            </a:r>
            <a:r>
              <a:rPr lang="nl-NL" sz="1650" b="1" dirty="0">
                <a:solidFill>
                  <a:srgbClr val="1D1D1D"/>
                </a:solidFill>
              </a:rPr>
              <a:t> </a:t>
            </a:r>
            <a:r>
              <a:rPr lang="nl-NL" sz="1650" b="1" dirty="0" err="1">
                <a:solidFill>
                  <a:srgbClr val="1D1D1D"/>
                </a:solidFill>
              </a:rPr>
              <a:t>please</a:t>
            </a:r>
            <a:r>
              <a:rPr lang="nl-NL" sz="1650" b="1" dirty="0">
                <a:solidFill>
                  <a:srgbClr val="1D1D1D"/>
                </a:solidFill>
              </a:rPr>
              <a:t> contact:</a:t>
            </a:r>
          </a:p>
          <a:p>
            <a:endParaRPr lang="en-US" sz="1650" b="1" dirty="0">
              <a:solidFill>
                <a:srgbClr val="1D1D1D"/>
              </a:solidFill>
            </a:endParaRPr>
          </a:p>
          <a:p>
            <a:r>
              <a:rPr lang="en-US" sz="1350" b="1" dirty="0">
                <a:solidFill>
                  <a:srgbClr val="1D1D1D"/>
                </a:solidFill>
              </a:rPr>
              <a:t>Tony Hendon, PE, CPESC </a:t>
            </a:r>
            <a:r>
              <a:rPr lang="en-US" sz="1350" dirty="0">
                <a:solidFill>
                  <a:srgbClr val="1D1D1D"/>
                </a:solidFill>
              </a:rPr>
              <a:t/>
            </a:r>
            <a:br>
              <a:rPr lang="en-US" sz="1350" dirty="0">
                <a:solidFill>
                  <a:srgbClr val="1D1D1D"/>
                </a:solidFill>
              </a:rPr>
            </a:br>
            <a:r>
              <a:rPr lang="en-US" sz="1350" dirty="0">
                <a:solidFill>
                  <a:srgbClr val="1D1D1D"/>
                </a:solidFill>
              </a:rPr>
              <a:t>ARCADIS U.S., Inc.</a:t>
            </a:r>
            <a:br>
              <a:rPr lang="en-US" sz="1350" dirty="0">
                <a:solidFill>
                  <a:srgbClr val="1D1D1D"/>
                </a:solidFill>
              </a:rPr>
            </a:br>
            <a:r>
              <a:rPr lang="en-US" sz="1350" dirty="0">
                <a:solidFill>
                  <a:srgbClr val="1D1D1D"/>
                </a:solidFill>
              </a:rPr>
              <a:t>Tony.Hendon@arcadis-us.com</a:t>
            </a:r>
            <a:br>
              <a:rPr lang="en-US" sz="1350" dirty="0">
                <a:solidFill>
                  <a:srgbClr val="1D1D1D"/>
                </a:solidFill>
              </a:rPr>
            </a:br>
            <a:endParaRPr lang="en-US" sz="1350" dirty="0">
              <a:solidFill>
                <a:srgbClr val="1D1D1D"/>
              </a:solidFill>
            </a:endParaRPr>
          </a:p>
          <a:p>
            <a:r>
              <a:rPr lang="en-US" sz="1350" b="1" dirty="0">
                <a:solidFill>
                  <a:srgbClr val="1D1D1D"/>
                </a:solidFill>
              </a:rPr>
              <a:t>Christian Jurg MSc.</a:t>
            </a:r>
            <a:r>
              <a:rPr lang="en-US" sz="1350" dirty="0">
                <a:solidFill>
                  <a:srgbClr val="1D1D1D"/>
                </a:solidFill>
              </a:rPr>
              <a:t/>
            </a:r>
            <a:br>
              <a:rPr lang="en-US" sz="1350" dirty="0">
                <a:solidFill>
                  <a:srgbClr val="1D1D1D"/>
                </a:solidFill>
              </a:rPr>
            </a:br>
            <a:r>
              <a:rPr lang="en-US" sz="1350" dirty="0">
                <a:solidFill>
                  <a:srgbClr val="1D1D1D"/>
                </a:solidFill>
              </a:rPr>
              <a:t>ARCADIS </a:t>
            </a:r>
            <a:r>
              <a:rPr lang="nl-NL" sz="1350" dirty="0">
                <a:solidFill>
                  <a:srgbClr val="1D1D1D"/>
                </a:solidFill>
              </a:rPr>
              <a:t>The Netherlands N.V. </a:t>
            </a:r>
            <a:br>
              <a:rPr lang="nl-NL" sz="1350" dirty="0">
                <a:solidFill>
                  <a:srgbClr val="1D1D1D"/>
                </a:solidFill>
              </a:rPr>
            </a:br>
            <a:r>
              <a:rPr lang="nl-NL" sz="1350" dirty="0">
                <a:solidFill>
                  <a:srgbClr val="1D1D1D"/>
                </a:solidFill>
              </a:rPr>
              <a:t>Christian.Jurg@arcadis.com</a:t>
            </a:r>
          </a:p>
          <a:p>
            <a:endParaRPr lang="en-US" sz="1350" dirty="0">
              <a:solidFill>
                <a:srgbClr val="1D1D1D"/>
              </a:solidFill>
            </a:endParaRPr>
          </a:p>
          <a:p>
            <a:endParaRPr lang="nl-NL" sz="1350" dirty="0">
              <a:solidFill>
                <a:srgbClr val="1D1D1D"/>
              </a:solidFill>
            </a:endParaRPr>
          </a:p>
          <a:p>
            <a:endParaRPr lang="en-US" sz="1350" dirty="0">
              <a:solidFill>
                <a:srgbClr val="1D1D1D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1D1D1D"/>
                </a:solidFill>
              </a:rPr>
              <a:t/>
            </a:r>
            <a:br>
              <a:rPr lang="en-US" sz="1350" dirty="0">
                <a:solidFill>
                  <a:srgbClr val="1D1D1D"/>
                </a:solidFill>
              </a:rPr>
            </a:br>
            <a:endParaRPr lang="nl-NL" sz="1350" dirty="0">
              <a:solidFill>
                <a:srgbClr val="1D1D1D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06" y="3284295"/>
            <a:ext cx="785769" cy="7857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6" y="4212983"/>
            <a:ext cx="785769" cy="7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114300"/>
            <a:ext cx="8915400" cy="662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9BBB59"/>
                </a:solidFill>
              </a:ln>
              <a:noFill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9500" b="1" cap="small" dirty="0" smtClean="0">
                <a:solidFill>
                  <a:schemeClr val="accent1">
                    <a:lumMod val="75000"/>
                  </a:schemeClr>
                </a:solidFill>
                <a:latin typeface="Futura Bk BT" panose="020B0502020204020303" pitchFamily="34" charset="0"/>
              </a:rPr>
              <a:t>Thank You</a:t>
            </a:r>
            <a:endParaRPr lang="en-US" sz="9500" b="1" cap="small" dirty="0">
              <a:solidFill>
                <a:schemeClr val="accent1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2900" y="2362200"/>
            <a:ext cx="8572500" cy="3066298"/>
            <a:chOff x="342900" y="2362200"/>
            <a:chExt cx="8572500" cy="306629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514600"/>
              <a:ext cx="8458200" cy="2913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667000" y="2362200"/>
              <a:ext cx="624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3100" b="1" dirty="0">
                  <a:solidFill>
                    <a:srgbClr val="4F81BD">
                      <a:lumMod val="75000"/>
                    </a:srgbClr>
                  </a:solidFill>
                  <a:latin typeface="Futura Bk BT" panose="020B0502020204020303" pitchFamily="34" charset="0"/>
                </a:rPr>
                <a:t>7</a:t>
              </a:r>
              <a:r>
                <a:rPr lang="en-US" sz="3100" b="1" baseline="30000" smtClean="0">
                  <a:solidFill>
                    <a:srgbClr val="4F81BD">
                      <a:lumMod val="75000"/>
                    </a:srgbClr>
                  </a:solidFill>
                  <a:latin typeface="Futura Bk BT" panose="020B0502020204020303" pitchFamily="34" charset="0"/>
                </a:rPr>
                <a:t>TH</a:t>
              </a:r>
              <a:r>
                <a:rPr lang="en-US" sz="3100" b="1" smtClean="0">
                  <a:solidFill>
                    <a:srgbClr val="4F81BD">
                      <a:lumMod val="75000"/>
                    </a:srgbClr>
                  </a:solidFill>
                  <a:latin typeface="Futura Bk BT" panose="020B0502020204020303" pitchFamily="34" charset="0"/>
                </a:rPr>
                <a:t> </a:t>
              </a:r>
              <a:r>
                <a:rPr lang="en-US" sz="3100" b="1" dirty="0">
                  <a:solidFill>
                    <a:srgbClr val="4F81BD">
                      <a:lumMod val="75000"/>
                    </a:srgbClr>
                  </a:solidFill>
                  <a:latin typeface="Futura Bk BT" panose="020B0502020204020303" pitchFamily="34" charset="0"/>
                </a:rPr>
                <a:t>ANNUAL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1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rcadis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rcadis_Widescreen.potx" id="{D8D50268-8C7B-4872-A513-7999BCC42118}" vid="{7FD69B7A-4702-45B1-B16D-CE8CD68DA0C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Diavoorstelling (4:3)</PresentationFormat>
  <Paragraphs>47</Paragraphs>
  <Slides>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Futura Bk BT</vt:lpstr>
      <vt:lpstr>Office Theme</vt:lpstr>
      <vt:lpstr>3_Office Theme</vt:lpstr>
      <vt:lpstr>1_Custom Design</vt:lpstr>
      <vt:lpstr>1_Arcadis</vt:lpstr>
      <vt:lpstr>PowerPoint-presentatie</vt:lpstr>
      <vt:lpstr>Global Collaboration</vt:lpstr>
      <vt:lpstr>Best Practices </vt:lpstr>
      <vt:lpstr>Performance Based Contract Maturity</vt:lpstr>
      <vt:lpstr>Performance Based Contract Maturity</vt:lpstr>
      <vt:lpstr>Contract</vt:lpstr>
      <vt:lpstr>Risk Based Maintenance    </vt:lpstr>
      <vt:lpstr>Thank you for your time! 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Yorke</dc:creator>
  <cp:lastModifiedBy>Jurg C. (Christian)</cp:lastModifiedBy>
  <cp:revision>21</cp:revision>
  <dcterms:created xsi:type="dcterms:W3CDTF">2013-09-23T15:34:55Z</dcterms:created>
  <dcterms:modified xsi:type="dcterms:W3CDTF">2015-10-02T12:22:48Z</dcterms:modified>
</cp:coreProperties>
</file>